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375" r:id="rId2"/>
    <p:sldId id="390" r:id="rId3"/>
    <p:sldId id="398" r:id="rId4"/>
    <p:sldId id="399" r:id="rId5"/>
    <p:sldId id="400" r:id="rId6"/>
    <p:sldId id="401" r:id="rId7"/>
    <p:sldId id="402" r:id="rId8"/>
    <p:sldId id="403" r:id="rId9"/>
    <p:sldId id="404" r:id="rId1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6D31D33-9823-8592-BE0B-6966721639F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(27)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F1F656-1EFD-7E4B-7CCB-287453B8016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6/12/2022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511B9F-BEA0-974A-73E2-F5D15476759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23A87C-627D-56DC-381D-0E6610864C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539CFBA6-65F1-460F-A532-C46A76FEDEFB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80487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A Study Of The Psalms (27)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6/12/2022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4AE2FCAD-F0A1-43A6-9712-5C552027D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50489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9219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9220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21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92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40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49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879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026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192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86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4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039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48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242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607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738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869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8195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196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4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4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4278CE4F-E96F-488B-9029-6CCE2A5DB31A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094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0055B-2274-4A92-8D1F-48BC6037E1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665" y="97088"/>
            <a:ext cx="7889959" cy="2377574"/>
          </a:xfrm>
        </p:spPr>
        <p:txBody>
          <a:bodyPr anchor="ctr">
            <a:spAutoFit/>
          </a:bodyPr>
          <a:lstStyle/>
          <a:p>
            <a:pPr algn="r"/>
            <a:r>
              <a:rPr lang="en-US" sz="4950" b="1" cap="small" dirty="0"/>
              <a:t>The Character of the Person Who Dwells with the Lord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00D710-AA94-49B7-BCBC-8C811558A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62551" y="3723809"/>
            <a:ext cx="3285180" cy="715581"/>
          </a:xfrm>
        </p:spPr>
        <p:txBody>
          <a:bodyPr anchor="ctr">
            <a:spAutoFit/>
          </a:bodyPr>
          <a:lstStyle/>
          <a:p>
            <a:r>
              <a:rPr lang="en-US" sz="4050" b="1" dirty="0"/>
              <a:t>Psalms 15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EEB07A-9F7A-4953-9813-C23712CEA47A}"/>
              </a:ext>
            </a:extLst>
          </p:cNvPr>
          <p:cNvSpPr txBox="1"/>
          <p:nvPr/>
        </p:nvSpPr>
        <p:spPr>
          <a:xfrm>
            <a:off x="1918707" y="5028089"/>
            <a:ext cx="5306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Lesson 2: Psalms of Guidance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2D9DE-4C8B-49FE-AFFF-6CD00CF51660}"/>
              </a:ext>
            </a:extLst>
          </p:cNvPr>
          <p:cNvSpPr txBox="1"/>
          <p:nvPr/>
        </p:nvSpPr>
        <p:spPr>
          <a:xfrm>
            <a:off x="3195661" y="6039894"/>
            <a:ext cx="30412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June 12, 2022</a:t>
            </a:r>
          </a:p>
        </p:txBody>
      </p:sp>
    </p:spTree>
    <p:extLst>
      <p:ext uri="{BB962C8B-B14F-4D97-AF65-F5344CB8AC3E}">
        <p14:creationId xmlns:p14="http://schemas.microsoft.com/office/powerpoint/2010/main" val="2517992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750" y="278632"/>
            <a:ext cx="6457950" cy="1249106"/>
          </a:xfrm>
        </p:spPr>
        <p:txBody>
          <a:bodyPr>
            <a:normAutofit/>
          </a:bodyPr>
          <a:lstStyle/>
          <a:p>
            <a:r>
              <a:rPr lang="en-US" sz="4050" b="1" dirty="0"/>
              <a:t>The Righteous person</a:t>
            </a:r>
            <a:br>
              <a:rPr lang="en-US" b="1" dirty="0"/>
            </a:br>
            <a:r>
              <a:rPr lang="en-US" sz="3300" b="1" dirty="0"/>
              <a:t>Psalms 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8534" y="2020868"/>
            <a:ext cx="7668077" cy="4688463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1350"/>
              </a:spcBef>
              <a:buNone/>
            </a:pPr>
            <a:r>
              <a:rPr lang="en-US" sz="2100" dirty="0"/>
              <a:t>Psalms 15:2-5</a:t>
            </a:r>
          </a:p>
          <a:p>
            <a:pPr marL="0" indent="0">
              <a:spcBef>
                <a:spcPts val="1350"/>
              </a:spcBef>
              <a:buNone/>
            </a:pPr>
            <a:r>
              <a:rPr lang="en-US" sz="2100" i="1" dirty="0"/>
              <a:t>2 He that walketh uprightly, and worketh righteousness, and speaketh truth in his heart;</a:t>
            </a:r>
          </a:p>
          <a:p>
            <a:pPr marL="0" indent="0">
              <a:spcBef>
                <a:spcPts val="1350"/>
              </a:spcBef>
              <a:buNone/>
            </a:pPr>
            <a:r>
              <a:rPr lang="en-US" sz="2100" i="1" dirty="0"/>
              <a:t>3 He that slandereth not with his tongue, nor doeth evil to his friend, nor taketh up a reproach against his neighbor;</a:t>
            </a:r>
          </a:p>
          <a:p>
            <a:pPr marL="0" indent="0">
              <a:spcBef>
                <a:spcPts val="1350"/>
              </a:spcBef>
              <a:buNone/>
            </a:pPr>
            <a:r>
              <a:rPr lang="en-US" sz="2100" i="1" dirty="0"/>
              <a:t>4 In whose eyes a reprobate is despised, but who honoreth them that fear Jehovah; He that sweareth to his own hurt, and changeth not;</a:t>
            </a:r>
          </a:p>
          <a:p>
            <a:pPr marL="0" indent="0">
              <a:spcBef>
                <a:spcPts val="1350"/>
              </a:spcBef>
              <a:buNone/>
            </a:pPr>
            <a:r>
              <a:rPr lang="en-US" sz="2100" i="1" dirty="0"/>
              <a:t>5 He that putteth not out his money to interest, nor taketh reward against the innocent. He that doeth these things shall never be moved.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1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164381E6-AB30-4099-9986-900C1C937AA5}"/>
              </a:ext>
            </a:extLst>
          </p:cNvPr>
          <p:cNvSpPr/>
          <p:nvPr/>
        </p:nvSpPr>
        <p:spPr>
          <a:xfrm>
            <a:off x="46057" y="2667000"/>
            <a:ext cx="1235583" cy="5322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Positive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16A844AE-F566-408A-B6CF-585E434627CA}"/>
              </a:ext>
            </a:extLst>
          </p:cNvPr>
          <p:cNvSpPr/>
          <p:nvPr/>
        </p:nvSpPr>
        <p:spPr>
          <a:xfrm>
            <a:off x="46057" y="4735828"/>
            <a:ext cx="1235583" cy="5322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Positive</a:t>
            </a:r>
          </a:p>
        </p:txBody>
      </p:sp>
    </p:spTree>
    <p:extLst>
      <p:ext uri="{BB962C8B-B14F-4D97-AF65-F5344CB8AC3E}">
        <p14:creationId xmlns:p14="http://schemas.microsoft.com/office/powerpoint/2010/main" val="795348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336736"/>
            <a:ext cx="6457950" cy="1249106"/>
          </a:xfrm>
        </p:spPr>
        <p:txBody>
          <a:bodyPr>
            <a:normAutofit fontScale="90000"/>
          </a:bodyPr>
          <a:lstStyle/>
          <a:p>
            <a:r>
              <a:rPr lang="en-US" sz="4500" b="1" dirty="0"/>
              <a:t>Stated Positively</a:t>
            </a:r>
            <a:br>
              <a:rPr lang="en-US" b="1" dirty="0"/>
            </a:br>
            <a:r>
              <a:rPr lang="en-US" sz="3300" b="1" dirty="0"/>
              <a:t>Psalms 15:2,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925" y="2847975"/>
            <a:ext cx="8316500" cy="3337821"/>
          </a:xfrm>
        </p:spPr>
        <p:txBody>
          <a:bodyPr>
            <a:normAutofit lnSpcReduction="10000"/>
          </a:bodyPr>
          <a:lstStyle/>
          <a:p>
            <a:pPr marL="514350" indent="-514350">
              <a:spcBef>
                <a:spcPts val="900"/>
              </a:spcBef>
              <a:buFont typeface="+mj-lt"/>
              <a:buAutoNum type="arabicPeriod"/>
            </a:pPr>
            <a:r>
              <a:rPr lang="en-US" sz="3300" dirty="0"/>
              <a:t> Walks uprightly. (2)</a:t>
            </a:r>
          </a:p>
          <a:p>
            <a:pPr marL="514350" indent="-514350">
              <a:spcBef>
                <a:spcPts val="900"/>
              </a:spcBef>
              <a:buFont typeface="+mj-lt"/>
              <a:buAutoNum type="arabicPeriod"/>
            </a:pPr>
            <a:r>
              <a:rPr lang="en-US" sz="3300" dirty="0"/>
              <a:t> Works righteousness. (2)</a:t>
            </a:r>
          </a:p>
          <a:p>
            <a:pPr marL="514350" indent="-514350">
              <a:spcBef>
                <a:spcPts val="900"/>
              </a:spcBef>
              <a:buFont typeface="+mj-lt"/>
              <a:buAutoNum type="arabicPeriod"/>
            </a:pPr>
            <a:r>
              <a:rPr lang="en-US" sz="3300" dirty="0"/>
              <a:t> Speaks truth in his heart. (2)</a:t>
            </a:r>
          </a:p>
          <a:p>
            <a:pPr marL="687388" indent="-687388">
              <a:spcBef>
                <a:spcPts val="900"/>
              </a:spcBef>
              <a:buFont typeface="+mj-lt"/>
              <a:buAutoNum type="arabicPeriod"/>
            </a:pPr>
            <a:r>
              <a:rPr lang="en-US" sz="3300" dirty="0"/>
              <a:t>Despises sin and honors reverence. (4)</a:t>
            </a:r>
          </a:p>
          <a:p>
            <a:pPr marL="514350" indent="-514350">
              <a:spcBef>
                <a:spcPts val="900"/>
              </a:spcBef>
              <a:buFont typeface="+mj-lt"/>
              <a:buAutoNum type="arabicPeriod"/>
            </a:pPr>
            <a:r>
              <a:rPr lang="en-US" sz="3300" dirty="0"/>
              <a:t> Keeps his word. (4)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0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058C809-6629-4FD4-B5DA-B5C1D340B62C}"/>
              </a:ext>
            </a:extLst>
          </p:cNvPr>
          <p:cNvSpPr txBox="1">
            <a:spLocks/>
          </p:cNvSpPr>
          <p:nvPr/>
        </p:nvSpPr>
        <p:spPr bwMode="auto">
          <a:xfrm>
            <a:off x="1019175" y="278632"/>
            <a:ext cx="6457950" cy="1249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0000" lnSpcReduction="10000"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Righteous person</a:t>
            </a:r>
            <a:b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Psalms 15</a:t>
            </a:r>
            <a:endParaRPr kumimoji="0" lang="en-US" sz="3300" b="1" i="0" u="none" strike="noStrike" kern="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13206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750" y="278632"/>
            <a:ext cx="6457950" cy="1249106"/>
          </a:xfrm>
        </p:spPr>
        <p:txBody>
          <a:bodyPr>
            <a:normAutofit/>
          </a:bodyPr>
          <a:lstStyle/>
          <a:p>
            <a:r>
              <a:rPr lang="en-US" sz="4050" b="1" dirty="0"/>
              <a:t>The Righteous person</a:t>
            </a:r>
            <a:br>
              <a:rPr lang="en-US" b="1" dirty="0"/>
            </a:br>
            <a:r>
              <a:rPr lang="en-US" sz="3300" b="1" dirty="0"/>
              <a:t>Psalms 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299" y="1681504"/>
            <a:ext cx="7815450" cy="5144101"/>
          </a:xfrm>
        </p:spPr>
        <p:txBody>
          <a:bodyPr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dirty="0"/>
              <a:t>Psalms 15:2-5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i="1" dirty="0"/>
              <a:t>2 He that walketh uprightly, and worketh righteousness, and </a:t>
            </a:r>
            <a:r>
              <a:rPr lang="en-US" sz="2300" i="1" dirty="0" err="1"/>
              <a:t>speaketh</a:t>
            </a:r>
            <a:r>
              <a:rPr lang="en-US" sz="2300" i="1" dirty="0"/>
              <a:t> truth in his heart;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i="1" dirty="0"/>
              <a:t>3 He that </a:t>
            </a:r>
            <a:r>
              <a:rPr lang="en-US" sz="2300" i="1" dirty="0" err="1"/>
              <a:t>slandereth</a:t>
            </a:r>
            <a:r>
              <a:rPr lang="en-US" sz="2300" i="1" dirty="0"/>
              <a:t> not with his tongue, nor doeth evil to his friend, nor taketh up a reproach against his neighbor;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i="1" dirty="0"/>
              <a:t>4 In whose eyes a reprobate is despised, but who </a:t>
            </a:r>
            <a:r>
              <a:rPr lang="en-US" sz="2300" i="1" dirty="0" err="1"/>
              <a:t>honoreth</a:t>
            </a:r>
            <a:r>
              <a:rPr lang="en-US" sz="2300" i="1" dirty="0"/>
              <a:t> them that fear Jehovah; He that </a:t>
            </a:r>
            <a:r>
              <a:rPr lang="en-US" sz="2300" i="1" dirty="0" err="1"/>
              <a:t>sweareth</a:t>
            </a:r>
            <a:r>
              <a:rPr lang="en-US" sz="2300" i="1" dirty="0"/>
              <a:t> to his own hurt, and </a:t>
            </a:r>
            <a:r>
              <a:rPr lang="en-US" sz="2300" i="1" dirty="0" err="1"/>
              <a:t>changeth</a:t>
            </a:r>
            <a:r>
              <a:rPr lang="en-US" sz="2300" i="1" dirty="0"/>
              <a:t> not;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i="1" dirty="0"/>
              <a:t>5 He that </a:t>
            </a:r>
            <a:r>
              <a:rPr lang="en-US" sz="2300" i="1" dirty="0" err="1"/>
              <a:t>putteth</a:t>
            </a:r>
            <a:r>
              <a:rPr lang="en-US" sz="2300" i="1" dirty="0"/>
              <a:t> not out his money to interest, nor taketh reward against the innocent. He that doeth these things shall never be moved.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1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0959943E-4349-4B2C-9727-A3C166CF520B}"/>
              </a:ext>
            </a:extLst>
          </p:cNvPr>
          <p:cNvSpPr/>
          <p:nvPr/>
        </p:nvSpPr>
        <p:spPr>
          <a:xfrm>
            <a:off x="65107" y="3107211"/>
            <a:ext cx="1343025" cy="532257"/>
          </a:xfrm>
          <a:prstGeom prst="rightArrow">
            <a:avLst>
              <a:gd name="adj1" fmla="val 50000"/>
              <a:gd name="adj2" fmla="val 714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Negative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DF9EFFEB-09C8-4273-9297-9B2A9BF4A939}"/>
              </a:ext>
            </a:extLst>
          </p:cNvPr>
          <p:cNvSpPr/>
          <p:nvPr/>
        </p:nvSpPr>
        <p:spPr>
          <a:xfrm>
            <a:off x="74533" y="5646034"/>
            <a:ext cx="1343025" cy="532257"/>
          </a:xfrm>
          <a:prstGeom prst="rightArrow">
            <a:avLst>
              <a:gd name="adj1" fmla="val 50000"/>
              <a:gd name="adj2" fmla="val 714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Negative</a:t>
            </a:r>
          </a:p>
        </p:txBody>
      </p:sp>
    </p:spTree>
    <p:extLst>
      <p:ext uri="{BB962C8B-B14F-4D97-AF65-F5344CB8AC3E}">
        <p14:creationId xmlns:p14="http://schemas.microsoft.com/office/powerpoint/2010/main" val="3370560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336736"/>
            <a:ext cx="6457950" cy="1249106"/>
          </a:xfrm>
        </p:spPr>
        <p:txBody>
          <a:bodyPr>
            <a:normAutofit fontScale="90000"/>
          </a:bodyPr>
          <a:lstStyle/>
          <a:p>
            <a:r>
              <a:rPr lang="en-US" sz="4500" b="1" dirty="0"/>
              <a:t>Stated Negatively</a:t>
            </a:r>
            <a:br>
              <a:rPr lang="en-US" b="1" dirty="0"/>
            </a:br>
            <a:r>
              <a:rPr lang="en-US" sz="3300" b="1" dirty="0"/>
              <a:t>Psalms 15:3,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773" y="2669458"/>
            <a:ext cx="8625206" cy="3970318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tabLst>
                <a:tab pos="300038" algn="l"/>
              </a:tabLst>
            </a:pPr>
            <a:r>
              <a:rPr lang="en-US" sz="2800" b="1" dirty="0"/>
              <a:t>Does not backbite </a:t>
            </a:r>
            <a:r>
              <a:rPr lang="en-US" sz="2800" dirty="0"/>
              <a:t>(3); Romans 1:30;</a:t>
            </a:r>
            <a:br>
              <a:rPr lang="en-US" sz="2800" dirty="0"/>
            </a:br>
            <a:r>
              <a:rPr lang="en-US" sz="2800" dirty="0"/>
              <a:t>2 Corinthians 12:19-21; 1 Peter 2:1</a:t>
            </a:r>
          </a:p>
          <a:p>
            <a:pPr>
              <a:spcBef>
                <a:spcPts val="0"/>
              </a:spcBef>
              <a:tabLst>
                <a:tab pos="300038" algn="l"/>
              </a:tabLst>
            </a:pPr>
            <a:r>
              <a:rPr lang="en-US" sz="2800" dirty="0"/>
              <a:t>This word is applied to those who walk around as spies (Genesis 42:11;</a:t>
            </a:r>
            <a:br>
              <a:rPr lang="en-US" sz="2800" dirty="0"/>
            </a:br>
            <a:r>
              <a:rPr lang="en-US" sz="2800" dirty="0"/>
              <a:t>2 Samuel 10:3).</a:t>
            </a:r>
          </a:p>
          <a:p>
            <a:pPr>
              <a:spcBef>
                <a:spcPts val="0"/>
              </a:spcBef>
              <a:tabLst>
                <a:tab pos="347663" algn="l"/>
              </a:tabLst>
            </a:pPr>
            <a:r>
              <a:rPr lang="en-US" sz="2800" b="1" dirty="0"/>
              <a:t>Does not do evil to neighbor </a:t>
            </a:r>
            <a:r>
              <a:rPr lang="en-US" sz="2800" dirty="0"/>
              <a:t>(3)</a:t>
            </a:r>
            <a:br>
              <a:rPr lang="en-US" sz="2800" dirty="0"/>
            </a:br>
            <a:r>
              <a:rPr lang="en-US" sz="2800" dirty="0"/>
              <a:t>Proverbs 24:29; Matthew 7:12</a:t>
            </a:r>
          </a:p>
          <a:p>
            <a:pPr lvl="1">
              <a:spcBef>
                <a:spcPts val="0"/>
              </a:spcBef>
              <a:tabLst>
                <a:tab pos="347663" algn="l"/>
              </a:tabLst>
            </a:pPr>
            <a:r>
              <a:rPr lang="en-US" sz="2400" dirty="0"/>
              <a:t>In this respect also, they are doing what their Master has </a:t>
            </a:r>
            <a:r>
              <a:rPr lang="en-US" sz="2800" dirty="0"/>
              <a:t>done (1 Peter 2:19-23).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0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C9CBB93-E50E-42CC-A061-40E36FC94BFD}"/>
              </a:ext>
            </a:extLst>
          </p:cNvPr>
          <p:cNvSpPr txBox="1">
            <a:spLocks/>
          </p:cNvSpPr>
          <p:nvPr/>
        </p:nvSpPr>
        <p:spPr bwMode="auto">
          <a:xfrm>
            <a:off x="1019175" y="278632"/>
            <a:ext cx="6457950" cy="1249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0000" lnSpcReduction="10000"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Righteous person</a:t>
            </a:r>
            <a:b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Psalms 15</a:t>
            </a:r>
            <a:endParaRPr kumimoji="0" lang="en-US" sz="3300" b="1" i="0" u="none" strike="noStrike" kern="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842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2175" y="1309926"/>
            <a:ext cx="6457950" cy="1418573"/>
          </a:xfrm>
        </p:spPr>
        <p:txBody>
          <a:bodyPr>
            <a:normAutofit/>
          </a:bodyPr>
          <a:lstStyle/>
          <a:p>
            <a:r>
              <a:rPr lang="en-US" sz="4500" b="1" dirty="0"/>
              <a:t>Stated Negatively</a:t>
            </a:r>
            <a:br>
              <a:rPr lang="en-US" b="1" dirty="0"/>
            </a:br>
            <a:r>
              <a:rPr lang="en-US" sz="3300" b="1" dirty="0"/>
              <a:t>Psalms 15:3,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5" y="2681364"/>
            <a:ext cx="8520830" cy="4157548"/>
          </a:xfrm>
        </p:spPr>
        <p:txBody>
          <a:bodyPr>
            <a:spAutoFit/>
          </a:bodyPr>
          <a:lstStyle/>
          <a:p>
            <a:pPr>
              <a:spcBef>
                <a:spcPts val="450"/>
              </a:spcBef>
              <a:tabLst>
                <a:tab pos="347663" algn="l"/>
              </a:tabLst>
            </a:pPr>
            <a:r>
              <a:rPr lang="en-US" sz="3600" dirty="0"/>
              <a:t> </a:t>
            </a:r>
            <a:r>
              <a:rPr lang="en-US" sz="3150" b="1" dirty="0"/>
              <a:t>Does not spread damaging reports of a friend </a:t>
            </a:r>
            <a:r>
              <a:rPr lang="en-US" sz="3150" dirty="0"/>
              <a:t>(3)</a:t>
            </a:r>
          </a:p>
          <a:p>
            <a:pPr lvl="1">
              <a:spcBef>
                <a:spcPts val="450"/>
              </a:spcBef>
            </a:pPr>
            <a:r>
              <a:rPr lang="en-US" sz="3000" dirty="0"/>
              <a:t> Gives benefit of doubt. </a:t>
            </a:r>
            <a:br>
              <a:rPr lang="en-US" sz="3000" dirty="0"/>
            </a:br>
            <a:r>
              <a:rPr lang="en-US" sz="3000" dirty="0"/>
              <a:t>1 Corinthians 13:5</a:t>
            </a:r>
          </a:p>
          <a:p>
            <a:pPr lvl="1">
              <a:spcBef>
                <a:spcPts val="450"/>
              </a:spcBef>
            </a:pPr>
            <a:r>
              <a:rPr lang="en-US" sz="3000" dirty="0"/>
              <a:t> Does not destroy others. James 5:8-9</a:t>
            </a:r>
          </a:p>
          <a:p>
            <a:pPr lvl="1">
              <a:spcBef>
                <a:spcPts val="450"/>
              </a:spcBef>
            </a:pPr>
            <a:r>
              <a:rPr lang="en-US" sz="3000" dirty="0"/>
              <a:t> Not a whisperer. Romans 1:29 </a:t>
            </a:r>
          </a:p>
          <a:p>
            <a:pPr lvl="1">
              <a:spcBef>
                <a:spcPts val="450"/>
              </a:spcBef>
            </a:pPr>
            <a:r>
              <a:rPr lang="en-US" sz="3000" dirty="0"/>
              <a:t> Not a talebearer. Proverbs 20:19; 26:20-21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0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5FFA63B-382F-46C9-AC89-2C2DFA1F2DCA}"/>
              </a:ext>
            </a:extLst>
          </p:cNvPr>
          <p:cNvSpPr txBox="1">
            <a:spLocks/>
          </p:cNvSpPr>
          <p:nvPr/>
        </p:nvSpPr>
        <p:spPr bwMode="auto">
          <a:xfrm>
            <a:off x="1019175" y="278632"/>
            <a:ext cx="6457950" cy="1249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0000" lnSpcReduction="10000"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Righteous person</a:t>
            </a:r>
            <a:b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Psalms 15</a:t>
            </a:r>
            <a:endParaRPr kumimoji="0" lang="en-US" sz="3300" b="1" i="0" u="none" strike="noStrike" kern="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0807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336736"/>
            <a:ext cx="6457950" cy="1249106"/>
          </a:xfrm>
        </p:spPr>
        <p:txBody>
          <a:bodyPr>
            <a:normAutofit fontScale="90000"/>
          </a:bodyPr>
          <a:lstStyle/>
          <a:p>
            <a:r>
              <a:rPr lang="en-US" sz="4500" b="1" dirty="0"/>
              <a:t>Stated Negatively</a:t>
            </a:r>
            <a:br>
              <a:rPr lang="en-US" b="1" dirty="0"/>
            </a:br>
            <a:r>
              <a:rPr lang="en-US" sz="3300" b="1" dirty="0"/>
              <a:t>Psalms 15:3,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148" y="2641819"/>
            <a:ext cx="8520831" cy="4154984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tabLst>
                <a:tab pos="347663" algn="l"/>
              </a:tabLst>
            </a:pPr>
            <a:r>
              <a:rPr lang="en-US" sz="2200" dirty="0"/>
              <a:t> </a:t>
            </a:r>
            <a:r>
              <a:rPr lang="en-US" sz="2200" b="1" dirty="0"/>
              <a:t>Does not take advantage of others </a:t>
            </a:r>
            <a:r>
              <a:rPr lang="en-US" sz="2200" i="1" dirty="0"/>
              <a:t>(5) </a:t>
            </a:r>
            <a:r>
              <a:rPr lang="en-US" sz="2200" dirty="0"/>
              <a:t>[Usury]</a:t>
            </a:r>
          </a:p>
          <a:p>
            <a:pPr lvl="1">
              <a:spcBef>
                <a:spcPts val="0"/>
              </a:spcBef>
            </a:pPr>
            <a:r>
              <a:rPr lang="en-US" sz="2200" dirty="0"/>
              <a:t>The Israelites were permitted to </a:t>
            </a:r>
            <a:r>
              <a:rPr lang="en-US" sz="2200" i="1" dirty="0"/>
              <a:t>“lend upon usury” to a foreigner</a:t>
            </a:r>
            <a:r>
              <a:rPr lang="en-US" sz="2200" dirty="0"/>
              <a:t> (Deuteronomy 23:20), </a:t>
            </a:r>
            <a:r>
              <a:rPr lang="en-US" sz="2200" i="1" dirty="0"/>
              <a:t>as long as they did not wrong him or oppress him in any way</a:t>
            </a:r>
            <a:r>
              <a:rPr lang="en-US" sz="2200" dirty="0"/>
              <a:t> (Exodus 22:21ff; 23:9; </a:t>
            </a:r>
            <a:r>
              <a:rPr lang="en-US" sz="2200" i="1" dirty="0"/>
              <a:t>“thou shalt love him as thyself,”</a:t>
            </a:r>
            <a:r>
              <a:rPr lang="en-US" sz="2200" dirty="0"/>
              <a:t> Leviticus 19:33-34). </a:t>
            </a:r>
          </a:p>
          <a:p>
            <a:pPr lvl="1">
              <a:spcBef>
                <a:spcPts val="0"/>
              </a:spcBef>
            </a:pPr>
            <a:r>
              <a:rPr lang="en-US" sz="2200" dirty="0"/>
              <a:t>But from their fellow Israelites, they were not permitted to take any kind of usury. Even that which could lawfully be taken from a foreigner (Deuteronomy 23:19-20; Exodus 22:25;</a:t>
            </a:r>
            <a:br>
              <a:rPr lang="en-US" sz="2200" dirty="0"/>
            </a:br>
            <a:r>
              <a:rPr lang="en-US" sz="2200" dirty="0"/>
              <a:t>Leviticus 25:36-37).</a:t>
            </a:r>
          </a:p>
          <a:p>
            <a:pPr lvl="1">
              <a:spcBef>
                <a:spcPts val="0"/>
              </a:spcBef>
            </a:pPr>
            <a:r>
              <a:rPr lang="en-US" sz="2200" dirty="0"/>
              <a:t>NOTE: Nehemiah 5 (usury)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0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EF28EB6-57A8-422D-BAE4-F9B0884032D6}"/>
              </a:ext>
            </a:extLst>
          </p:cNvPr>
          <p:cNvSpPr txBox="1">
            <a:spLocks/>
          </p:cNvSpPr>
          <p:nvPr/>
        </p:nvSpPr>
        <p:spPr bwMode="auto">
          <a:xfrm>
            <a:off x="1019175" y="278632"/>
            <a:ext cx="6457950" cy="1249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0000" lnSpcReduction="10000"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Righteous person</a:t>
            </a:r>
            <a:b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Psalms 15</a:t>
            </a:r>
            <a:endParaRPr kumimoji="0" lang="en-US" sz="3300" b="1" i="0" u="none" strike="noStrike" kern="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4540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336736"/>
            <a:ext cx="6457950" cy="1490226"/>
          </a:xfrm>
        </p:spPr>
        <p:txBody>
          <a:bodyPr>
            <a:normAutofit/>
          </a:bodyPr>
          <a:lstStyle/>
          <a:p>
            <a:r>
              <a:rPr lang="en-US" sz="4500" b="1" dirty="0"/>
              <a:t>Stated Negatively</a:t>
            </a:r>
            <a:br>
              <a:rPr lang="en-US" b="1" dirty="0"/>
            </a:br>
            <a:r>
              <a:rPr lang="en-US" sz="3300" b="1" dirty="0"/>
              <a:t>Psalms 15:3,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304" y="2914650"/>
            <a:ext cx="8445675" cy="3406061"/>
          </a:xfrm>
        </p:spPr>
        <p:txBody>
          <a:bodyPr>
            <a:spAutoFit/>
          </a:bodyPr>
          <a:lstStyle/>
          <a:p>
            <a:pPr>
              <a:spcBef>
                <a:spcPts val="1350"/>
              </a:spcBef>
              <a:tabLst>
                <a:tab pos="347663" algn="l"/>
              </a:tabLst>
            </a:pPr>
            <a:r>
              <a:rPr lang="en-US" sz="3200" dirty="0"/>
              <a:t> </a:t>
            </a:r>
            <a:r>
              <a:rPr lang="en-US" sz="3200" b="1" dirty="0"/>
              <a:t>Does not profit by harming the innocent </a:t>
            </a:r>
            <a:r>
              <a:rPr lang="en-US" sz="3200" dirty="0"/>
              <a:t>(5)</a:t>
            </a:r>
          </a:p>
          <a:p>
            <a:pPr lvl="1">
              <a:spcBef>
                <a:spcPts val="1350"/>
              </a:spcBef>
            </a:pPr>
            <a:r>
              <a:rPr lang="en-US" sz="3200" dirty="0"/>
              <a:t>Refuses bribes. Isaiah 1:23; 5:23; Jeremiah 22:17; Ezekiel 22:12</a:t>
            </a:r>
          </a:p>
          <a:p>
            <a:pPr lvl="1">
              <a:spcBef>
                <a:spcPts val="1350"/>
              </a:spcBef>
            </a:pPr>
            <a:r>
              <a:rPr lang="en-US" sz="3200" dirty="0"/>
              <a:t>NOTE: Judas Iscariot. </a:t>
            </a:r>
            <a:br>
              <a:rPr lang="en-US" sz="3200" dirty="0"/>
            </a:br>
            <a:r>
              <a:rPr lang="en-US" sz="3200" dirty="0"/>
              <a:t>Matthew 26:15; 27:3-5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0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A9F1857-F082-438D-A420-FBF37B25D285}"/>
              </a:ext>
            </a:extLst>
          </p:cNvPr>
          <p:cNvSpPr txBox="1">
            <a:spLocks/>
          </p:cNvSpPr>
          <p:nvPr/>
        </p:nvSpPr>
        <p:spPr bwMode="auto">
          <a:xfrm>
            <a:off x="1019175" y="278632"/>
            <a:ext cx="6457950" cy="1249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0000" lnSpcReduction="10000"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Righteous person</a:t>
            </a:r>
            <a:b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Psalms 15</a:t>
            </a:r>
            <a:endParaRPr kumimoji="0" lang="en-US" sz="3300" b="1" i="0" u="none" strike="noStrike" kern="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31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1336736"/>
            <a:ext cx="6457950" cy="1249106"/>
          </a:xfrm>
        </p:spPr>
        <p:txBody>
          <a:bodyPr>
            <a:normAutofit/>
          </a:bodyPr>
          <a:lstStyle/>
          <a:p>
            <a:r>
              <a:rPr lang="en-US" sz="4950" b="1" dirty="0"/>
              <a:t>The Righteous</a:t>
            </a:r>
            <a:endParaRPr lang="en-US" sz="4950" b="1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773" y="2801916"/>
            <a:ext cx="8744976" cy="3831818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tabLst>
                <a:tab pos="347663" algn="l"/>
              </a:tabLst>
            </a:pPr>
            <a:r>
              <a:rPr lang="en-US" sz="3600" dirty="0"/>
              <a:t> Blessed by God. Psalms 5:12</a:t>
            </a:r>
          </a:p>
          <a:p>
            <a:pPr>
              <a:spcBef>
                <a:spcPts val="0"/>
              </a:spcBef>
              <a:tabLst>
                <a:tab pos="347663" algn="l"/>
              </a:tabLst>
            </a:pPr>
            <a:r>
              <a:rPr lang="en-US" sz="3450" i="1" dirty="0"/>
              <a:t>“He who does these things shall never 	be moved”</a:t>
            </a:r>
            <a:r>
              <a:rPr lang="en-US" sz="3450" dirty="0"/>
              <a:t> (Psalms 15:5)</a:t>
            </a:r>
          </a:p>
          <a:p>
            <a:pPr>
              <a:spcBef>
                <a:spcPts val="0"/>
              </a:spcBef>
              <a:tabLst>
                <a:tab pos="347663" algn="l"/>
              </a:tabLst>
            </a:pPr>
            <a:r>
              <a:rPr lang="en-US" sz="3450" dirty="0"/>
              <a:t>He has built his house upon the rock. Matthew 7:24-27</a:t>
            </a:r>
          </a:p>
          <a:p>
            <a:pPr>
              <a:spcBef>
                <a:spcPts val="0"/>
              </a:spcBef>
              <a:tabLst>
                <a:tab pos="347663" algn="l"/>
              </a:tabLst>
            </a:pPr>
            <a:r>
              <a:rPr lang="en-US" sz="3450" dirty="0"/>
              <a:t>Calling and election sure.</a:t>
            </a:r>
            <a:br>
              <a:rPr lang="en-US" sz="3450" dirty="0"/>
            </a:br>
            <a:r>
              <a:rPr lang="en-US" sz="3450" dirty="0"/>
              <a:t>2 Peter 1:10-11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0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ECD2BA9-02B4-4EAE-A4C4-14C609EC7C1D}"/>
              </a:ext>
            </a:extLst>
          </p:cNvPr>
          <p:cNvSpPr txBox="1">
            <a:spLocks/>
          </p:cNvSpPr>
          <p:nvPr/>
        </p:nvSpPr>
        <p:spPr bwMode="auto">
          <a:xfrm>
            <a:off x="1019175" y="278632"/>
            <a:ext cx="6457950" cy="1249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0000" lnSpcReduction="10000"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Righteous person</a:t>
            </a:r>
            <a:b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Psalms 15</a:t>
            </a:r>
            <a:endParaRPr kumimoji="0" lang="en-US" sz="3300" b="1" i="0" u="none" strike="noStrike" kern="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5877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12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2" id="{36C0F4FE-0B84-4C4B-AE26-AC5E32C63F98}" vid="{8E979A5B-2251-4516-9B13-0DC95807AC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661</Words>
  <Application>Microsoft Office PowerPoint</Application>
  <PresentationFormat>On-screen Show (4:3)</PresentationFormat>
  <Paragraphs>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Verdana</vt:lpstr>
      <vt:lpstr>Wingdings</vt:lpstr>
      <vt:lpstr>Theme12</vt:lpstr>
      <vt:lpstr>The Character of the Person Who Dwells with the Lord</vt:lpstr>
      <vt:lpstr>The Righteous person Psalms 15</vt:lpstr>
      <vt:lpstr>Stated Positively Psalms 15:2, 4</vt:lpstr>
      <vt:lpstr>The Righteous person Psalms 15</vt:lpstr>
      <vt:lpstr>Stated Negatively Psalms 15:3, 5</vt:lpstr>
      <vt:lpstr>Stated Negatively Psalms 15:3, 5</vt:lpstr>
      <vt:lpstr>Stated Negatively Psalms 15:3, 5</vt:lpstr>
      <vt:lpstr>Stated Negatively Psalms 15:3, 5</vt:lpstr>
      <vt:lpstr>The Righteous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Character of the Person Who Dwells with the Lord</dc:title>
  <dc:creator>mgalloway2715@gmail.com</dc:creator>
  <cp:lastModifiedBy>Richard Lidh</cp:lastModifiedBy>
  <cp:revision>8</cp:revision>
  <cp:lastPrinted>2022-06-17T19:57:23Z</cp:lastPrinted>
  <dcterms:created xsi:type="dcterms:W3CDTF">2022-06-12T13:41:01Z</dcterms:created>
  <dcterms:modified xsi:type="dcterms:W3CDTF">2022-06-17T19:57:50Z</dcterms:modified>
</cp:coreProperties>
</file>